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4" r:id="rId2"/>
    <p:sldId id="285" r:id="rId3"/>
    <p:sldId id="28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2173-001C-4FE0-ACB7-DA419479459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264C-07FE-4130-B917-F72FDE499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5618F-D848-4277-BBFD-BF4115F3A487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B3512-E163-4FBF-B7CD-7B2D36AE665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89DF3-487F-4077-AB3C-41B382CE738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21F87-D1AF-4CF5-88D0-A07304D10C8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D723E-C780-483D-AABD-CD1255FDE04B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27BF7-F7DA-42D5-9A96-47F703A0922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A9B0A-FC18-40FE-858B-A2BF287827AE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32F37-03D9-47C1-8C07-01B219C5ED1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264C-07FE-4130-B917-F72FDE4998C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2ABC3-7177-4A32-AC1E-C4D88A7CADD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801AA-DFFC-4635-9C54-C2A844774057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A0401-B8E6-421C-A340-65FB38105F1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46F9E-6DAF-429B-9300-575CF99CEF6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708AF-3F71-4E3B-9A50-E6B456332FC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9B6E5-DD94-47F2-B683-20451A93609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3834B-545D-42DB-B76E-244C4F0CD59E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15A3F-5D73-4D94-9053-326B4E595EF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04800"/>
            <a:ext cx="8231187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Девиантное поведение подростков</a:t>
            </a:r>
          </a:p>
        </p:txBody>
      </p:sp>
      <p:sp>
        <p:nvSpPr>
          <p:cNvPr id="5123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562600" y="4495800"/>
            <a:ext cx="3348038" cy="16002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педагог-психолог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Кручинина Е.С.</a:t>
            </a:r>
          </a:p>
        </p:txBody>
      </p:sp>
      <p:pic>
        <p:nvPicPr>
          <p:cNvPr id="5125" name="Picture 6" descr="C:\Users\Психолог\Desktop\bbe057ee1eb7c397b4be8b2af67f2a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502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63" y="1571625"/>
            <a:ext cx="600075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кражи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286000"/>
            <a:ext cx="6000750" cy="418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3000" y="1571625"/>
            <a:ext cx="5643563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грабежи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536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14563"/>
            <a:ext cx="5643563" cy="423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88" y="1571625"/>
            <a:ext cx="628650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физическое насилие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90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286000"/>
            <a:ext cx="6323012" cy="421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88" y="1571625"/>
            <a:ext cx="628650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вандализм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286000"/>
            <a:ext cx="6283325" cy="419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79563" y="1571625"/>
            <a:ext cx="4992687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уход из дома, бродяжничество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84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2286000"/>
            <a:ext cx="4994275" cy="421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92400" y="1571625"/>
            <a:ext cx="2808288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лживость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94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2286000"/>
            <a:ext cx="2808288" cy="421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71750" y="1571625"/>
            <a:ext cx="3071813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агрессивное </a:t>
            </a:r>
            <a:r>
              <a:rPr lang="ru-RU" sz="100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поведение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204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486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 b="4788"/>
          <a:stretch>
            <a:fillRect/>
          </a:stretch>
        </p:blipFill>
        <p:spPr bwMode="auto">
          <a:xfrm>
            <a:off x="2714625" y="2214563"/>
            <a:ext cx="2857500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63" y="1571625"/>
            <a:ext cx="5915025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граффити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215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10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7438" y="2286000"/>
            <a:ext cx="5913437" cy="425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75" y="1571625"/>
            <a:ext cx="6786563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субкультуральные девиации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225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535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214563"/>
            <a:ext cx="3214688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 t="14845"/>
          <a:stretch>
            <a:fillRect/>
          </a:stretch>
        </p:blipFill>
        <p:spPr bwMode="auto">
          <a:xfrm>
            <a:off x="4143375" y="2214563"/>
            <a:ext cx="3336925" cy="426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474913" y="1571625"/>
            <a:ext cx="3240087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наркозависимость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2355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8" y="2214563"/>
            <a:ext cx="3243262" cy="428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7570788" cy="31242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В последние годы в России возросла численность подростков, для которых цель жизни сводится к достижению материального благополучия любой ценой. Труд и учеба утратили  общественную ценность и значимость, стали носить прагматический характер – больше получать благ, привилегий и меньше работать и учиться. Такая позиция подростков провоцирует поведенческие девиации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284538"/>
            <a:ext cx="2857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3254">
            <a:off x="688975" y="3562350"/>
            <a:ext cx="23637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7204">
            <a:off x="4864100" y="3775075"/>
            <a:ext cx="22875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85875" y="1571625"/>
            <a:ext cx="5864225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компьютерная зависимость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2214563"/>
            <a:ext cx="5862638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14438" y="1571625"/>
            <a:ext cx="5781675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суициды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2560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6" name="Text Box 4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 b="4620"/>
          <a:stretch>
            <a:fillRect/>
          </a:stretch>
        </p:blipFill>
        <p:spPr bwMode="auto">
          <a:xfrm>
            <a:off x="1214438" y="2286000"/>
            <a:ext cx="57800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Как предотвратить развитие девиантного поведения 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8226425" cy="4497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Укрепление физического и психического здоровья</a:t>
            </a:r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852738"/>
            <a:ext cx="28035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852738"/>
            <a:ext cx="24003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2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8229600" cy="5762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Обучение жизненно важным умениям и навыкам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2861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292600"/>
            <a:ext cx="192563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33115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916113"/>
            <a:ext cx="26781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229600" cy="5835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Воспитание нравственно-волевых качеств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052513"/>
            <a:ext cx="38258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716338"/>
            <a:ext cx="37639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052513"/>
            <a:ext cx="31845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2296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Воспитание ценностных ориентаций на здоровый образ жизни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133600"/>
            <a:ext cx="32385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797425"/>
            <a:ext cx="21558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7974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1969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1341438"/>
            <a:ext cx="2143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4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8229600" cy="44640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Человек, достигший полного развития личности, приобретает способность ставить перед собой жизненно важные цели и достигать их, у него вырабатываются собственные взгляды и отношения, собственные моральные требования и оценки, которые делают этого человека относительно устойчивым и независимым от ситуативных воздействий среды.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8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1748" name="WordArt 8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59769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Таким образом,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84438"/>
            <a:ext cx="8226425" cy="35734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Это один из ключей к преодолению давления сверстником.</a:t>
            </a:r>
          </a:p>
          <a:p>
            <a:pPr eaLnBrk="1" hangingPunct="1"/>
            <a:endParaRPr lang="ru-RU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1625" name="WordArt 9"/>
          <p:cNvSpPr>
            <a:spLocks noChangeArrowheads="1" noChangeShapeType="1" noTextEdit="1"/>
          </p:cNvSpPr>
          <p:nvPr/>
        </p:nvSpPr>
        <p:spPr bwMode="auto">
          <a:xfrm rot="329349">
            <a:off x="-468313" y="333375"/>
            <a:ext cx="9072563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/>
              </a:rPr>
              <a:t>Учитесь быть своим лучшим другом!!!</a:t>
            </a:r>
          </a:p>
        </p:txBody>
      </p:sp>
      <p:pic>
        <p:nvPicPr>
          <p:cNvPr id="32772" name="Picture 13" descr="MCj00890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900" y="4797425"/>
            <a:ext cx="18161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14" descr="ADIOS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54413"/>
            <a:ext cx="61928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0"/>
            <a:ext cx="8351837" cy="371633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/>
              <a:t>Девиантное поведение подростков – распространенный феномен, сопровождающий процесс социализации и зрелости. Девиантное поведение осознается далеко не каждым подростком, прочная возможность противостоять негативным влияниям окружения формируется у них уже за пределами 18-летия.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508500"/>
            <a:ext cx="32623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284538"/>
            <a:ext cx="2422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Что такое </a:t>
            </a:r>
            <a:r>
              <a:rPr lang="ru-RU" sz="4000" dirty="0" err="1"/>
              <a:t>девиантное</a:t>
            </a:r>
            <a:r>
              <a:rPr lang="ru-RU" sz="4000" dirty="0"/>
              <a:t> поведение?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8226425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Девиантное</a:t>
            </a:r>
            <a:r>
              <a:rPr lang="ru-RU" b="1" dirty="0" smtClean="0"/>
              <a:t> </a:t>
            </a:r>
            <a:r>
              <a:rPr lang="ru-RU" b="1" dirty="0" smtClean="0"/>
              <a:t>поведение</a:t>
            </a:r>
            <a:r>
              <a:rPr lang="ru-RU" dirty="0" smtClean="0"/>
              <a:t> — это поведение, отклоняющееся от </a:t>
            </a:r>
            <a:r>
              <a:rPr lang="ru-RU" dirty="0" smtClean="0"/>
              <a:t>общепринятых,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социально </a:t>
            </a:r>
            <a:r>
              <a:rPr lang="ru-RU" dirty="0" smtClean="0"/>
              <a:t>одобряемых, наиболее распространенных и устоявшихся норм в определенных сообществах в определенный период их развития.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820150" cy="1355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Основные виды девиантного поведения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8226425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Преступность     Физическое насилие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Алкоголизм         Бродяжничество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Наркомания        Курение</a:t>
            </a:r>
            <a:r>
              <a:rPr lang="en-US" smtClean="0"/>
              <a:t>  </a:t>
            </a:r>
            <a:r>
              <a:rPr lang="ru-RU" smtClean="0"/>
              <a:t>      Граффити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Суицид                Вандализм</a:t>
            </a:r>
          </a:p>
        </p:txBody>
      </p:sp>
      <p:pic>
        <p:nvPicPr>
          <p:cNvPr id="28677" name="Picture 5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724400"/>
            <a:ext cx="14112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44466098_4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24400"/>
            <a:ext cx="19859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24400"/>
            <a:ext cx="1968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724400"/>
            <a:ext cx="1882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0688" y="-6350"/>
            <a:ext cx="7253287" cy="1236663"/>
            <a:chOff x="265" y="-4"/>
            <a:chExt cx="4569" cy="779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" y="-4"/>
              <a:ext cx="4570" cy="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45" name="Text Box 3"/>
            <p:cNvSpPr txBox="1">
              <a:spLocks noChangeArrowheads="1"/>
            </p:cNvSpPr>
            <p:nvPr/>
          </p:nvSpPr>
          <p:spPr bwMode="auto">
            <a:xfrm>
              <a:off x="265" y="-4"/>
              <a:ext cx="4570" cy="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28625" y="1357313"/>
            <a:ext cx="7500938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нарушения в становлении, формировании и развитии личности </a:t>
            </a: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в деятельностной линии онтогенеза </a:t>
            </a:r>
            <a:endParaRPr lang="ru-RU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влияние социокультурных особенностей </a:t>
            </a:r>
            <a:endParaRPr lang="ru-RU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влияние образа жизни семьи и семейных отношений — детско-родительских, детско-детских, родительских;</a:t>
            </a:r>
            <a:endParaRPr lang="ru-RU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характерологических и личностных изменений, обусловленных взаимодействием с окружением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0688" y="-6350"/>
            <a:ext cx="7253287" cy="1236663"/>
            <a:chOff x="265" y="-4"/>
            <a:chExt cx="4569" cy="779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" y="-4"/>
              <a:ext cx="4570" cy="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69" name="Text Box 3"/>
            <p:cNvSpPr txBox="1">
              <a:spLocks noChangeArrowheads="1"/>
            </p:cNvSpPr>
            <p:nvPr/>
          </p:nvSpPr>
          <p:spPr bwMode="auto">
            <a:xfrm>
              <a:off x="265" y="-4"/>
              <a:ext cx="4570" cy="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28625" y="1357313"/>
            <a:ext cx="7500938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выраженное протекание подросткового кризиса </a:t>
            </a: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членство в неформальных объединениях асоциальной направленности, наличие в подростковых группах антисоциальных норм </a:t>
            </a: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влияние средств массовой информации, низкопробной кинопродукции (особенно западных боевиков), пропаганды сексуальной распущенности </a:t>
            </a: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влияние мира компьютерных игр </a:t>
            </a:r>
          </a:p>
          <a:p>
            <a:pPr marL="271463" indent="-271463" defTabSz="449263">
              <a:spcBef>
                <a:spcPts val="1200"/>
              </a:spcBef>
              <a:buClr>
                <a:srgbClr val="323232"/>
              </a:buClr>
              <a:buSzPct val="73000"/>
              <a:buFont typeface="Wingdings 2" pitchFamily="18" charset="2"/>
              <a:buChar char="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размывание понятия благородства, распад соседства как освобождение от неформального социального контроля по месту жительства.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52400" y="457200"/>
            <a:ext cx="7313613" cy="1662113"/>
            <a:chOff x="-81" y="265"/>
            <a:chExt cx="4607" cy="1047"/>
          </a:xfrm>
        </p:grpSpPr>
        <p:pic>
          <p:nvPicPr>
            <p:cNvPr id="1230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" y="265"/>
              <a:ext cx="4608" cy="10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8" name="Text Box 3"/>
            <p:cNvSpPr txBox="1">
              <a:spLocks noChangeArrowheads="1"/>
            </p:cNvSpPr>
            <p:nvPr/>
          </p:nvSpPr>
          <p:spPr bwMode="auto">
            <a:xfrm>
              <a:off x="-81" y="265"/>
              <a:ext cx="4608" cy="10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57313" y="2786063"/>
            <a:ext cx="5000625" cy="671512"/>
          </a:xfrm>
          <a:prstGeom prst="rect">
            <a:avLst/>
          </a:prstGeom>
          <a:solidFill>
            <a:srgbClr val="F07F09"/>
          </a:solidFill>
          <a:ln w="39960">
            <a:solidFill>
              <a:srgbClr val="B05C0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ru-RU" sz="1800" b="1" dirty="0">
                <a:solidFill>
                  <a:srgbClr val="FFFFFF"/>
                </a:solidFill>
                <a:latin typeface="Arial Black" pitchFamily="34" charset="0"/>
                <a:ea typeface="Lucida Sans Unicode" pitchFamily="34" charset="0"/>
                <a:cs typeface="Lucida Sans Unicode" pitchFamily="34" charset="0"/>
              </a:rPr>
              <a:t>ДЕВИАНТНОЕ ПОВЕДЕНИЕ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4313" y="3929063"/>
            <a:ext cx="2286000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ru-RU" sz="1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АНТИСОЦИАЛЬНОЕ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86063" y="3929063"/>
            <a:ext cx="2143125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АСОЦИАЛЬНОЕ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143500" y="3929063"/>
            <a:ext cx="2714625" cy="539750"/>
          </a:xfrm>
          <a:prstGeom prst="rect">
            <a:avLst/>
          </a:prstGeom>
          <a:solidFill>
            <a:srgbClr val="9F2936"/>
          </a:solidFill>
          <a:ln w="39960">
            <a:solidFill>
              <a:srgbClr val="741B2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АУТОДЕСТРУКТИВНОЕ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14313" y="4500563"/>
            <a:ext cx="2286000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противоречащее правовым нормам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786063" y="4500563"/>
            <a:ext cx="2143125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уклоняющееся от выполнения морально-нравственных норм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143500" y="4500563"/>
            <a:ext cx="2714625" cy="1143000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отклоняющееся от медицинской и психологической нормы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04988" y="3468688"/>
            <a:ext cx="314325" cy="468312"/>
            <a:chOff x="1137" y="2185"/>
            <a:chExt cx="198" cy="295"/>
          </a:xfrm>
        </p:grpSpPr>
        <p:pic>
          <p:nvPicPr>
            <p:cNvPr id="123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7" y="2185"/>
              <a:ext cx="199" cy="2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6" name="Text Box 14"/>
            <p:cNvSpPr txBox="1">
              <a:spLocks noChangeArrowheads="1"/>
            </p:cNvSpPr>
            <p:nvPr/>
          </p:nvSpPr>
          <p:spPr bwMode="auto">
            <a:xfrm>
              <a:off x="1204" y="2205"/>
              <a:ext cx="67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57600" y="3468688"/>
            <a:ext cx="322263" cy="468312"/>
            <a:chOff x="2304" y="2185"/>
            <a:chExt cx="203" cy="295"/>
          </a:xfrm>
        </p:grpSpPr>
        <p:pic>
          <p:nvPicPr>
            <p:cNvPr id="12303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" y="2185"/>
              <a:ext cx="204" cy="2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4" name="Text Box 17"/>
            <p:cNvSpPr txBox="1">
              <a:spLocks noChangeArrowheads="1"/>
            </p:cNvSpPr>
            <p:nvPr/>
          </p:nvSpPr>
          <p:spPr bwMode="auto">
            <a:xfrm>
              <a:off x="2374" y="2205"/>
              <a:ext cx="67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730875" y="3468688"/>
            <a:ext cx="314325" cy="468312"/>
            <a:chOff x="3610" y="2185"/>
            <a:chExt cx="198" cy="295"/>
          </a:xfrm>
        </p:grpSpPr>
        <p:pic>
          <p:nvPicPr>
            <p:cNvPr id="1230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0" y="2185"/>
              <a:ext cx="199" cy="2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2" name="Text Box 20"/>
            <p:cNvSpPr txBox="1">
              <a:spLocks noChangeArrowheads="1"/>
            </p:cNvSpPr>
            <p:nvPr/>
          </p:nvSpPr>
          <p:spPr bwMode="auto">
            <a:xfrm>
              <a:off x="3679" y="2205"/>
              <a:ext cx="67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6350" y="-6350"/>
            <a:ext cx="8154988" cy="1455738"/>
            <a:chOff x="-4" y="-4"/>
            <a:chExt cx="5137" cy="917"/>
          </a:xfrm>
        </p:grpSpPr>
        <p:pic>
          <p:nvPicPr>
            <p:cNvPr id="133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18" name="Text Box 3"/>
            <p:cNvSpPr txBox="1">
              <a:spLocks noChangeArrowheads="1"/>
            </p:cNvSpPr>
            <p:nvPr/>
          </p:nvSpPr>
          <p:spPr bwMode="auto">
            <a:xfrm>
              <a:off x="-4" y="-4"/>
              <a:ext cx="5138" cy="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180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0313" y="1571625"/>
            <a:ext cx="3143250" cy="503238"/>
          </a:xfrm>
          <a:prstGeom prst="rect">
            <a:avLst/>
          </a:prstGeom>
          <a:gradFill rotWithShape="0">
            <a:gsLst>
              <a:gs pos="0">
                <a:srgbClr val="F8E9EA"/>
              </a:gs>
              <a:gs pos="100000">
                <a:srgbClr val="E6BFC1"/>
              </a:gs>
            </a:gsLst>
            <a:lin ang="5400000" scaled="1"/>
          </a:gradFill>
          <a:ln w="11520">
            <a:solidFill>
              <a:srgbClr val="9F2936"/>
            </a:solidFill>
            <a:miter lim="800000"/>
            <a:headEnd/>
            <a:tailEnd/>
          </a:ln>
          <a:effectLst>
            <a:outerShdw dist="24840" dir="5400000" algn="ctr" rotWithShape="0">
              <a:srgbClr val="6D010D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хулиганство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6825" y="2251075"/>
            <a:ext cx="307181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70016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188</TotalTime>
  <Words>353</Words>
  <Application>Microsoft Office PowerPoint</Application>
  <PresentationFormat>Экран (4:3)</PresentationFormat>
  <Paragraphs>72</Paragraphs>
  <Slides>28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Девиантное поведение подростков</vt:lpstr>
      <vt:lpstr>Слайд 2</vt:lpstr>
      <vt:lpstr>Слайд 3</vt:lpstr>
      <vt:lpstr>Что такое девиантное поведение?</vt:lpstr>
      <vt:lpstr>Основные виды девиантного поведения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Как предотвратить развитие девиантного поведения 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подготовки к ЕГЭ и ГИА слабоуспевающих учеников </dc:title>
  <cp:lastModifiedBy>Психолог</cp:lastModifiedBy>
  <cp:revision>23</cp:revision>
  <dcterms:modified xsi:type="dcterms:W3CDTF">2020-12-28T10:48:53Z</dcterms:modified>
</cp:coreProperties>
</file>